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63" r:id="rId6"/>
    <p:sldId id="265" r:id="rId7"/>
    <p:sldId id="267" r:id="rId8"/>
    <p:sldId id="268" r:id="rId9"/>
    <p:sldId id="266" r:id="rId10"/>
    <p:sldId id="270" r:id="rId11"/>
    <p:sldId id="264" r:id="rId12"/>
    <p:sldId id="269" r:id="rId13"/>
    <p:sldId id="271" r:id="rId14"/>
    <p:sldId id="272" r:id="rId15"/>
    <p:sldId id="275" r:id="rId16"/>
    <p:sldId id="276" r:id="rId17"/>
    <p:sldId id="274" r:id="rId18"/>
    <p:sldId id="273" r:id="rId19"/>
    <p:sldId id="279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00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C:\Users\Татьяна\Desktop\Скрап-набор Ирисы\el\ptitesouris element 28.png"/>
          <p:cNvPicPr>
            <a:picLocks noChangeAspect="1" noChangeArrowheads="1"/>
          </p:cNvPicPr>
          <p:nvPr userDrawn="1"/>
        </p:nvPicPr>
        <p:blipFill>
          <a:blip r:embed="rId2"/>
          <a:srcRect t="14318"/>
          <a:stretch>
            <a:fillRect/>
          </a:stretch>
        </p:blipFill>
        <p:spPr bwMode="auto">
          <a:xfrm>
            <a:off x="1000100" y="214290"/>
            <a:ext cx="7864475" cy="2992434"/>
          </a:xfrm>
          <a:prstGeom prst="rect">
            <a:avLst/>
          </a:prstGeom>
          <a:noFill/>
        </p:spPr>
      </p:pic>
      <p:pic>
        <p:nvPicPr>
          <p:cNvPr id="22" name="Picture 24" descr=" "/>
          <p:cNvPicPr>
            <a:picLocks noChangeAspect="1" noChangeArrowheads="1"/>
          </p:cNvPicPr>
          <p:nvPr userDrawn="1"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410" name="Picture 2" descr="http://www.pd4pic.com/images/baby-red-computer-black-green-icon-blue-smal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808324" cy="809589"/>
          </a:xfrm>
          <a:prstGeom prst="rect">
            <a:avLst/>
          </a:prstGeom>
          <a:noFill/>
        </p:spPr>
      </p:pic>
      <p:pic>
        <p:nvPicPr>
          <p:cNvPr id="23" name="Picture 2" descr="http://www.pd4pic.com/images/baby-red-computer-black-green-icon-blue-smal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357166"/>
            <a:ext cx="808324" cy="809589"/>
          </a:xfrm>
          <a:prstGeom prst="rect">
            <a:avLst/>
          </a:prstGeom>
          <a:noFill/>
        </p:spPr>
      </p:pic>
      <p:pic>
        <p:nvPicPr>
          <p:cNvPr id="24" name="Picture 2" descr="http://www.pd4pic.com/images/baby-red-computer-black-green-icon-blue-smal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652234">
            <a:off x="725592" y="1296666"/>
            <a:ext cx="808324" cy="809589"/>
          </a:xfrm>
          <a:prstGeom prst="rect">
            <a:avLst/>
          </a:prstGeom>
          <a:noFill/>
        </p:spPr>
      </p:pic>
      <p:pic>
        <p:nvPicPr>
          <p:cNvPr id="25" name="Picture 2" descr="http://img-fotki.yandex.ru/get/4607/julia-kropacheva.7c/0_5c122_59880a96_M"/>
          <p:cNvPicPr>
            <a:picLocks noChangeAspect="1" noChangeArrowheads="1"/>
          </p:cNvPicPr>
          <p:nvPr userDrawn="1"/>
        </p:nvPicPr>
        <p:blipFill>
          <a:blip r:embed="rId5">
            <a:lum bright="-10000" contrast="30000"/>
          </a:blip>
          <a:srcRect r="74843" b="90776"/>
          <a:stretch>
            <a:fillRect/>
          </a:stretch>
        </p:blipFill>
        <p:spPr bwMode="auto">
          <a:xfrm>
            <a:off x="785786" y="1000108"/>
            <a:ext cx="818289" cy="473748"/>
          </a:xfrm>
          <a:prstGeom prst="rect">
            <a:avLst/>
          </a:prstGeom>
          <a:noFill/>
        </p:spPr>
      </p:pic>
      <p:pic>
        <p:nvPicPr>
          <p:cNvPr id="26" name="Picture 2" descr="http://img-fotki.yandex.ru/get/4607/julia-kropacheva.7c/0_5c122_59880a96_M"/>
          <p:cNvPicPr>
            <a:picLocks noChangeAspect="1" noChangeArrowheads="1"/>
          </p:cNvPicPr>
          <p:nvPr userDrawn="1"/>
        </p:nvPicPr>
        <p:blipFill>
          <a:blip r:embed="rId5">
            <a:lum bright="-10000" contrast="30000"/>
          </a:blip>
          <a:srcRect r="74843" b="90776"/>
          <a:stretch>
            <a:fillRect/>
          </a:stretch>
        </p:blipFill>
        <p:spPr bwMode="auto">
          <a:xfrm>
            <a:off x="7643834" y="928670"/>
            <a:ext cx="818289" cy="473748"/>
          </a:xfrm>
          <a:prstGeom prst="rect">
            <a:avLst/>
          </a:prstGeom>
          <a:noFill/>
        </p:spPr>
      </p:pic>
      <p:pic>
        <p:nvPicPr>
          <p:cNvPr id="27" name="Picture 2" descr="http://www.pd4pic.com/images/baby-red-computer-black-green-icon-blue-small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1615244">
            <a:off x="8209416" y="1422648"/>
            <a:ext cx="379696" cy="380290"/>
          </a:xfrm>
          <a:prstGeom prst="rect">
            <a:avLst/>
          </a:prstGeom>
          <a:noFill/>
        </p:spPr>
      </p:pic>
      <p:pic>
        <p:nvPicPr>
          <p:cNvPr id="28" name="Picture 2" descr="http://www.pd4pic.com/images/baby-red-computer-black-green-icon-blue-small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1615244">
            <a:off x="1494245" y="422516"/>
            <a:ext cx="379696" cy="380290"/>
          </a:xfrm>
          <a:prstGeom prst="rect">
            <a:avLst/>
          </a:prstGeom>
          <a:noFill/>
        </p:spPr>
      </p:pic>
      <p:pic>
        <p:nvPicPr>
          <p:cNvPr id="29" name="Picture 2" descr="http://img-fotki.yandex.ru/get/4607/julia-kropacheva.7c/0_5c122_59880a96_M"/>
          <p:cNvPicPr>
            <a:picLocks noChangeAspect="1" noChangeArrowheads="1"/>
          </p:cNvPicPr>
          <p:nvPr userDrawn="1"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6500826" y="2932694"/>
            <a:ext cx="2286016" cy="3609500"/>
          </a:xfrm>
          <a:prstGeom prst="rect">
            <a:avLst/>
          </a:prstGeom>
          <a:noFill/>
        </p:spPr>
      </p:pic>
      <p:pic>
        <p:nvPicPr>
          <p:cNvPr id="30" name="Picture 2" descr="http://www.pd4pic.com/images/baby-red-computer-black-green-icon-blue-small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1615244">
            <a:off x="7137847" y="2565656"/>
            <a:ext cx="379696" cy="380290"/>
          </a:xfrm>
          <a:prstGeom prst="rect">
            <a:avLst/>
          </a:prstGeom>
          <a:noFill/>
        </p:spPr>
      </p:pic>
      <p:pic>
        <p:nvPicPr>
          <p:cNvPr id="31" name="Picture 2" descr="http://img-fotki.yandex.ru/get/4607/julia-kropacheva.7c/0_5c122_59880a96_M"/>
          <p:cNvPicPr>
            <a:picLocks noChangeAspect="1" noChangeArrowheads="1"/>
          </p:cNvPicPr>
          <p:nvPr userDrawn="1"/>
        </p:nvPicPr>
        <p:blipFill>
          <a:blip r:embed="rId5">
            <a:lum bright="-10000" contrast="30000"/>
          </a:blip>
          <a:srcRect r="74843" b="90776"/>
          <a:stretch>
            <a:fillRect/>
          </a:stretch>
        </p:blipFill>
        <p:spPr bwMode="auto">
          <a:xfrm>
            <a:off x="7715272" y="2143116"/>
            <a:ext cx="571504" cy="330872"/>
          </a:xfrm>
          <a:prstGeom prst="rect">
            <a:avLst/>
          </a:prstGeom>
          <a:noFill/>
        </p:spPr>
      </p:pic>
      <p:pic>
        <p:nvPicPr>
          <p:cNvPr id="32" name="Picture 2" descr="http://www.pd4pic.com/images/baby-red-computer-black-green-icon-blue-small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1615244">
            <a:off x="8352293" y="5494613"/>
            <a:ext cx="379696" cy="380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4F0B2-D070-4B65-8241-C29EAC1F7532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8555D-06B4-4618-ABA0-47662EAF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4F0B2-D070-4B65-8241-C29EAC1F7532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8555D-06B4-4618-ABA0-47662EAF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42844" y="142852"/>
            <a:ext cx="8786874" cy="6500858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img-fotki.yandex.ru/get/4607/julia-kropacheva.7c/0_5c122_59880a96_M"/>
          <p:cNvPicPr>
            <a:picLocks noChangeAspect="1" noChangeArrowheads="1"/>
          </p:cNvPicPr>
          <p:nvPr userDrawn="1"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7072330" y="3857628"/>
            <a:ext cx="1700225" cy="2684566"/>
          </a:xfrm>
          <a:prstGeom prst="rect">
            <a:avLst/>
          </a:prstGeom>
          <a:noFill/>
        </p:spPr>
      </p:pic>
      <p:pic>
        <p:nvPicPr>
          <p:cNvPr id="4" name="Picture 24" descr=" "/>
          <p:cNvPicPr>
            <a:picLocks noChangeAspect="1" noChangeArrowheads="1"/>
          </p:cNvPicPr>
          <p:nvPr userDrawn="1"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4F0B2-D070-4B65-8241-C29EAC1F7532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8555D-06B4-4618-ABA0-47662EAF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4F0B2-D070-4B65-8241-C29EAC1F7532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8555D-06B4-4618-ABA0-47662EAF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4F0B2-D070-4B65-8241-C29EAC1F7532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8555D-06B4-4618-ABA0-47662EAF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4F0B2-D070-4B65-8241-C29EAC1F7532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8555D-06B4-4618-ABA0-47662EAF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6" name="Picture 24" descr=" "/>
          <p:cNvPicPr>
            <a:picLocks noChangeAspect="1" noChangeArrowheads="1"/>
          </p:cNvPicPr>
          <p:nvPr userDrawn="1"/>
        </p:nvPicPr>
        <p:blipFill>
          <a:blip r:embed="rId13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4" descr=" "/>
          <p:cNvPicPr>
            <a:picLocks noChangeAspect="1" noChangeArrowheads="1"/>
          </p:cNvPicPr>
          <p:nvPr userDrawn="1"/>
        </p:nvPicPr>
        <p:blipFill>
          <a:blip r:embed="rId13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17911/167562796.1b1/0_fa40a_c0817d7b_XL.png" TargetMode="External"/><Relationship Id="rId13" Type="http://schemas.openxmlformats.org/officeDocument/2006/relationships/hyperlink" Target="http://www.pd4pic.com/images/tire-tyre-wheel-automotive-car.png" TargetMode="External"/><Relationship Id="rId18" Type="http://schemas.openxmlformats.org/officeDocument/2006/relationships/hyperlink" Target="http://www.igraza.ru/page-3-2-12.html" TargetMode="External"/><Relationship Id="rId3" Type="http://schemas.openxmlformats.org/officeDocument/2006/relationships/hyperlink" Target="http://img1.liveinternet.ru/images/foto/c/1/apps/4/842/4842439_9.jpg" TargetMode="External"/><Relationship Id="rId21" Type="http://schemas.openxmlformats.org/officeDocument/2006/relationships/slide" Target="slide2.xml"/><Relationship Id="rId7" Type="http://schemas.openxmlformats.org/officeDocument/2006/relationships/hyperlink" Target="http://www.100book.ru/b353483.jpg" TargetMode="External"/><Relationship Id="rId12" Type="http://schemas.openxmlformats.org/officeDocument/2006/relationships/hyperlink" Target="http://hqtexture.com/uploads/posts/2012-09/1348918413-1305091-01.jpg" TargetMode="External"/><Relationship Id="rId17" Type="http://schemas.openxmlformats.org/officeDocument/2006/relationships/hyperlink" Target="http://sv61.ru/9038.jpg" TargetMode="External"/><Relationship Id="rId2" Type="http://schemas.openxmlformats.org/officeDocument/2006/relationships/hyperlink" Target="http://www.pd4pic.com/images/baby-red-computer-black-green-icon-blue-small.png" TargetMode="External"/><Relationship Id="rId16" Type="http://schemas.openxmlformats.org/officeDocument/2006/relationships/hyperlink" Target="http://thumbs.dreamstime.com/z/robber-15636804.jpg" TargetMode="External"/><Relationship Id="rId20" Type="http://schemas.openxmlformats.org/officeDocument/2006/relationships/hyperlink" Target="http://www.smekalka.pp.ru/word_anagram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ukart.com.ua/assets/images/iga%20ta%20napoii/2/food%20and%20drink%20(261).jpg" TargetMode="External"/><Relationship Id="rId11" Type="http://schemas.openxmlformats.org/officeDocument/2006/relationships/hyperlink" Target="http://&#1079;&#1076;&#1086;&#1088;&#1086;&#1074;&#1099;&#1081;&#1095;&#1077;&#1083;&#1086;&#1074;&#1077;&#1082;.&#1088;&#1092;/wp-content/uploads/2015/06/termometro2-2.jpg" TargetMode="External"/><Relationship Id="rId5" Type="http://schemas.openxmlformats.org/officeDocument/2006/relationships/hyperlink" Target="http://lilac.sytes.net/wp-content/uploads/cd998abd79/10/28/1f5351353b.gif" TargetMode="External"/><Relationship Id="rId15" Type="http://schemas.openxmlformats.org/officeDocument/2006/relationships/hyperlink" Target="http://liverfoundation.org.au/media/photos/Image06B.jpg" TargetMode="External"/><Relationship Id="rId10" Type="http://schemas.openxmlformats.org/officeDocument/2006/relationships/hyperlink" Target="http://s3.amazonaws.com/static.applaunch.us/applaunch.us/icon_full/403/open-uri20130331-2-1udpb2a/?1364753691" TargetMode="External"/><Relationship Id="rId19" Type="http://schemas.openxmlformats.org/officeDocument/2006/relationships/hyperlink" Target="http://easyen.ru/load/shablony_prezentacij/dlja_doshkolnikov/shablony_zvezdnaja_rossyp/522-1-0-31509" TargetMode="External"/><Relationship Id="rId4" Type="http://schemas.openxmlformats.org/officeDocument/2006/relationships/hyperlink" Target="http://virtuellife.v.i.pic.centerblog.net/o/39ac213f.png" TargetMode="External"/><Relationship Id="rId9" Type="http://schemas.openxmlformats.org/officeDocument/2006/relationships/hyperlink" Target="http://s0.tchkcdn.com/g2-o403D_J6klKndt4VXAfrAQ/cards/640x480/f/0/1-6-5-4-654/0bcd0c8fe23af7137e03d8643097a6fc_705.jpg" TargetMode="External"/><Relationship Id="rId14" Type="http://schemas.openxmlformats.org/officeDocument/2006/relationships/hyperlink" Target="http://www.zooclub.ru/attach/fotogal/clip/sea/3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4607/julia-kropacheva.7c/0_5c122_59880a96_M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r="74843" b="90776"/>
          <a:stretch>
            <a:fillRect/>
          </a:stretch>
        </p:blipFill>
        <p:spPr bwMode="auto">
          <a:xfrm>
            <a:off x="7643834" y="928670"/>
            <a:ext cx="818289" cy="473748"/>
          </a:xfrm>
          <a:prstGeom prst="rect">
            <a:avLst/>
          </a:prstGeom>
          <a:noFill/>
        </p:spPr>
      </p:pic>
      <p:pic>
        <p:nvPicPr>
          <p:cNvPr id="6" name="Picture 2" descr="http://img-fotki.yandex.ru/get/4607/julia-kropacheva.7c/0_5c122_59880a96_M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r="74843" b="90776"/>
          <a:stretch>
            <a:fillRect/>
          </a:stretch>
        </p:blipFill>
        <p:spPr bwMode="auto">
          <a:xfrm>
            <a:off x="785786" y="1000108"/>
            <a:ext cx="818289" cy="473748"/>
          </a:xfrm>
          <a:prstGeom prst="rect">
            <a:avLst/>
          </a:prstGeom>
          <a:noFill/>
        </p:spPr>
      </p:pic>
      <p:pic>
        <p:nvPicPr>
          <p:cNvPr id="7" name="Picture 2" descr="http://img-fotki.yandex.ru/get/4607/julia-kropacheva.7c/0_5c122_59880a96_M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r="74843" b="90776"/>
          <a:stretch>
            <a:fillRect/>
          </a:stretch>
        </p:blipFill>
        <p:spPr bwMode="auto">
          <a:xfrm>
            <a:off x="8072462" y="1571612"/>
            <a:ext cx="603975" cy="349671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643042" y="785794"/>
            <a:ext cx="6115777" cy="1023286"/>
            <a:chOff x="1643042" y="571480"/>
            <a:chExt cx="6115777" cy="1023286"/>
          </a:xfrm>
        </p:grpSpPr>
        <p:sp>
          <p:nvSpPr>
            <p:cNvPr id="9" name="TextBox 8"/>
            <p:cNvSpPr txBox="1"/>
            <p:nvPr/>
          </p:nvSpPr>
          <p:spPr>
            <a:xfrm>
              <a:off x="1643042" y="571480"/>
              <a:ext cx="6115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8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Серия «Гимнастика для ума»</a:t>
              </a:r>
              <a:endPara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14233" y="1071546"/>
              <a:ext cx="17155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8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Часть 2</a:t>
              </a:r>
              <a:endPara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348" y="2643182"/>
            <a:ext cx="539602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АНАГРАММЫ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07207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>
                <a:solidFill>
                  <a:srgbClr val="0070C0"/>
                </a:solidFill>
                <a:latin typeface="Book Antiqua" pitchFamily="18" charset="0"/>
              </a:rPr>
              <a:t>Бабарыкина</a:t>
            </a:r>
            <a:r>
              <a:rPr lang="ru-RU" sz="1400" dirty="0" smtClean="0">
                <a:solidFill>
                  <a:srgbClr val="0070C0"/>
                </a:solidFill>
                <a:latin typeface="Book Antiqua" pitchFamily="18" charset="0"/>
              </a:rPr>
              <a:t> Татьяна Владимировна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Book Antiqua" pitchFamily="18" charset="0"/>
              </a:rPr>
              <a:t>учитель начальных классов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Book Antiqua" pitchFamily="18" charset="0"/>
              </a:rPr>
              <a:t>МАОУ </a:t>
            </a:r>
            <a:r>
              <a:rPr lang="ru-RU" sz="1400" dirty="0" smtClean="0">
                <a:solidFill>
                  <a:srgbClr val="0070C0"/>
                </a:solidFill>
                <a:latin typeface="Book Antiqua" pitchFamily="18" charset="0"/>
              </a:rPr>
              <a:t>«СОШ с углублённым изучением английского языка №27»</a:t>
            </a:r>
          </a:p>
          <a:p>
            <a:r>
              <a:rPr lang="ru-RU" sz="1400" dirty="0" err="1" smtClean="0">
                <a:solidFill>
                  <a:srgbClr val="0070C0"/>
                </a:solidFill>
                <a:latin typeface="Book Antiqua" pitchFamily="18" charset="0"/>
              </a:rPr>
              <a:t>г.Ангарск</a:t>
            </a:r>
            <a:endParaRPr lang="ru-RU" sz="14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5929322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5816224" cy="2554545"/>
            <a:chOff x="642910" y="928670"/>
            <a:chExt cx="5713282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5613889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5572935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На термометре я есть,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Коль градусник поставят.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Буквы переставь - я зверь,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Ем всё, что мне оставят.</a:t>
              </a:r>
            </a:p>
            <a:p>
              <a:endParaRPr lang="ru-RU" sz="3200" b="1" dirty="0">
                <a:latin typeface="Book Antiqu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86050" y="2643182"/>
            <a:ext cx="597150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ШКАЛА - ШАКАЛ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7652" name="Picture 4" descr="http://infosmi.net/images/stories/articles/2013/Zdorovie/11-2013/07/gradysnuk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05154"/>
            <a:ext cx="3286148" cy="23472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6286544" cy="2554545"/>
            <a:chOff x="642910" y="928670"/>
            <a:chExt cx="6175278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6175278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5426495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Полевой цветок сорвали,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По нему с тобой гадали.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Налетел вдруг мошек рой,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Убежали мы домой.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472" y="2643182"/>
            <a:ext cx="805541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РОМАШКА - МОШКАРА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http://os1.i.ua/3/1/9979844_8e555c4.jpg"/>
          <p:cNvPicPr>
            <a:picLocks noChangeAspect="1" noChangeArrowheads="1"/>
          </p:cNvPicPr>
          <p:nvPr/>
        </p:nvPicPr>
        <p:blipFill>
          <a:blip r:embed="rId2"/>
          <a:srcRect l="5657" t="8272" r="49084" b="14521"/>
          <a:stretch>
            <a:fillRect/>
          </a:stretch>
        </p:blipFill>
        <p:spPr bwMode="auto">
          <a:xfrm>
            <a:off x="428596" y="3429000"/>
            <a:ext cx="2357454" cy="23574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6895045" cy="2554545"/>
            <a:chOff x="642910" y="928670"/>
            <a:chExt cx="6773009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6736667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6632662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Сперва чего-нибудь комплект.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Но буквы поменять местами,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тут же явится нам с вами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Дворянский титул прежних лет.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488" y="2643182"/>
            <a:ext cx="565731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НАБОР - БАРОН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6626" name="Picture 2" descr="http://publicdomainvectors.org/photos/valessiobrito_Coloured_Penci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11622"/>
            <a:ext cx="3714776" cy="24732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428604"/>
            <a:ext cx="5309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488" y="2571744"/>
            <a:ext cx="566373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РАМКА - МАРКА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74" name="Picture 2" descr="http://hqtexture.com/uploads/posts/2012-10/thumbs/1349195928-470194-2.jpg"/>
          <p:cNvPicPr>
            <a:picLocks noChangeAspect="1" noChangeArrowheads="1"/>
          </p:cNvPicPr>
          <p:nvPr/>
        </p:nvPicPr>
        <p:blipFill>
          <a:blip r:embed="rId2"/>
          <a:srcRect l="4500" t="12000" r="5499" b="14499"/>
          <a:stretch>
            <a:fillRect/>
          </a:stretch>
        </p:blipFill>
        <p:spPr bwMode="auto">
          <a:xfrm>
            <a:off x="428596" y="3363515"/>
            <a:ext cx="3000396" cy="2450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pSp>
        <p:nvGrpSpPr>
          <p:cNvPr id="15" name="Группа 14"/>
          <p:cNvGrpSpPr/>
          <p:nvPr/>
        </p:nvGrpSpPr>
        <p:grpSpPr>
          <a:xfrm>
            <a:off x="428596" y="428604"/>
            <a:ext cx="6143668" cy="2143140"/>
            <a:chOff x="428596" y="428604"/>
            <a:chExt cx="6143668" cy="21431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8596" y="428604"/>
              <a:ext cx="6143668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034" y="500042"/>
              <a:ext cx="607089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Во мне картину на стене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Повесят, чтоб ловила свет.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Но буквы переставь во мне –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Меня наклеишь на конверт.</a:t>
              </a:r>
              <a:endParaRPr lang="ru-RU" sz="3200" b="1" dirty="0">
                <a:latin typeface="Book Antiqua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5572164" cy="2554545"/>
            <a:chOff x="642910" y="928670"/>
            <a:chExt cx="5473543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5473543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5332018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По дороге, по пути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Весело качу,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А с конца меня прочти —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Нож я наточу.</a:t>
              </a:r>
            </a:p>
            <a:p>
              <a:pPr lvl="0" indent="342900" fontAlgn="base">
                <a:spcBef>
                  <a:spcPct val="0"/>
                </a:spcBef>
                <a:spcAft>
                  <a:spcPct val="0"/>
                </a:spcAft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71670" y="2571744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КОЛЕСО - ОСЕЛОК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704" name="Picture 8" descr="http://www.clker.com/cliparts/x/8/t/E/A/K/tire-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44152"/>
            <a:ext cx="2500330" cy="24191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6114383" cy="2554545"/>
            <a:chOff x="642910" y="928670"/>
            <a:chExt cx="6006165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5894584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5865818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Этот человек - опасен,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Пусть не встретится он вам.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А второе слово - яма,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Её ты вырыть можешь сам.</a:t>
              </a:r>
            </a:p>
            <a:p>
              <a:pPr lvl="0" indent="342900" fontAlgn="base">
                <a:spcBef>
                  <a:spcPct val="0"/>
                </a:spcBef>
                <a:spcAft>
                  <a:spcPct val="0"/>
                </a:spcAft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57686" y="2714620"/>
            <a:ext cx="367280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ВОР - РОВ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2770" name="Picture 2" descr="http://g01.a.alicdn.com/kf/HTB1gKaqGFXXXXbIXFXXq6xXFXXX3/117008712/HTB1gKaqGFXXXXbIXFXXq6xXFXXX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3000396" cy="30604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6000792" cy="2143140"/>
            <a:chOff x="642910" y="928670"/>
            <a:chExt cx="5894584" cy="21431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5894584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5303674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Приголубит мама дочку –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Вот вам слово первое.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Если буквы переставить,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То - гора, наверное.</a:t>
              </a:r>
              <a:endParaRPr lang="ru-RU" sz="3200" b="1" dirty="0">
                <a:latin typeface="Book Antiqu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00364" y="2714620"/>
            <a:ext cx="556434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ЛАСКА - СКАЛА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794" name="Picture 2" descr="http://sv61.ru/9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726986"/>
            <a:ext cx="2214577" cy="30594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7125878" cy="3046988"/>
            <a:chOff x="642910" y="928670"/>
            <a:chExt cx="6999759" cy="30469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6947190" cy="257176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6859412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По мне движется к сердцу кровь,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Меня ищут на сгибах руки.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Если ж, буквы смешав,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Мы расставим их вновь,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То получим названье реки.</a:t>
              </a:r>
            </a:p>
            <a:p>
              <a:pPr lvl="0" indent="342900" fontAlgn="base">
                <a:spcBef>
                  <a:spcPct val="0"/>
                </a:spcBef>
                <a:spcAft>
                  <a:spcPct val="0"/>
                </a:spcAft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29058" y="3000372"/>
            <a:ext cx="46313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ВЕНА - НЕВА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1748" name="Picture 4" descr="http://liverfoundation.org.au/media/photos/Image0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429000"/>
            <a:ext cx="3440457" cy="23717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5214974" cy="2554545"/>
            <a:chOff x="642910" y="928670"/>
            <a:chExt cx="5122675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5122675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4831285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В океанах он живёт,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мала ему река.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Буквы ставь наоборот –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Будет дёргаться щека.</a:t>
              </a:r>
            </a:p>
            <a:p>
              <a:pPr lvl="0" indent="342900" fontAlgn="base">
                <a:spcBef>
                  <a:spcPct val="0"/>
                </a:spcBef>
                <a:spcAft>
                  <a:spcPct val="0"/>
                </a:spcAft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86314" y="2643182"/>
            <a:ext cx="361188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КИТ - ТИК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22" name="Picture 2" descr="http://www.zooclub.ru/attach/fotogal/clip/sea/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4638416" cy="24042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071546"/>
            <a:ext cx="536877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Замечательно!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Крест 2">
            <a:hlinkClick r:id="" action="ppaction://hlinkshowjump?jump=endshow"/>
          </p:cNvPr>
          <p:cNvSpPr/>
          <p:nvPr/>
        </p:nvSpPr>
        <p:spPr>
          <a:xfrm rot="2680715">
            <a:off x="374486" y="6018098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6050" y="2357430"/>
            <a:ext cx="371928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До новых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встреч!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8860" y="428604"/>
            <a:ext cx="43701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Мой юный друг!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000108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Предлагаю увлекательную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«гимнастику для ума»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– анаграммы.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1214414" y="2714620"/>
            <a:ext cx="4500594" cy="642942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Что такое анаграмма?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4786322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Удачи!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1857356" y="5572140"/>
            <a:ext cx="2643206" cy="642942"/>
          </a:xfrm>
          <a:prstGeom prst="rect">
            <a:avLst/>
          </a:prstGeom>
          <a:solidFill>
            <a:srgbClr val="FFFF00">
              <a:alpha val="72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Начать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00438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(К каждой анаграмме есть подсказка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на первое слово, 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но постарайся обойтись без неё.)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428596" y="6000768"/>
            <a:ext cx="428628" cy="428628"/>
          </a:xfrm>
          <a:prstGeom prst="actionButtonInformation">
            <a:avLst/>
          </a:prstGeom>
          <a:solidFill>
            <a:srgbClr val="FFCC00">
              <a:alpha val="74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2"/>
              </a:rPr>
              <a:t>ГОЛУБАЯ ЗВЁЗДОЧКА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3"/>
              </a:rPr>
              <a:t>ЛЕТО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4"/>
              </a:rPr>
              <a:t>КУСТ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5"/>
              </a:rPr>
              <a:t>РОМАШКА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6"/>
              </a:rPr>
              <a:t>КОЛОСЬЯ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7"/>
              </a:rPr>
              <a:t>АТЛАС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8"/>
              </a:rPr>
              <a:t>ЛАПТИ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9"/>
              </a:rPr>
              <a:t>КОРАБЛЬ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0"/>
              </a:rPr>
              <a:t>НАБОР КАРАНДАШЕЙ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1"/>
              </a:rPr>
              <a:t>ГРАДУСНИК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2"/>
              </a:rPr>
              <a:t>РАМКА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3"/>
              </a:rPr>
              <a:t>КОЛЕСО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4"/>
              </a:rPr>
              <a:t>КИТ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5"/>
              </a:rPr>
              <a:t>ВЕНА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6"/>
              </a:rPr>
              <a:t>ВОР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7"/>
              </a:rPr>
              <a:t>МАМА С ДОЧКОЙ</a:t>
            </a:r>
            <a:endParaRPr lang="ru-RU" sz="1600" dirty="0" smtClean="0">
              <a:latin typeface="Book Antiqua" pitchFamily="18" charset="0"/>
            </a:endParaRPr>
          </a:p>
          <a:p>
            <a:endParaRPr lang="ru-RU" sz="1600" dirty="0" smtClean="0">
              <a:latin typeface="Book Antiqua" pitchFamily="18" charset="0"/>
            </a:endParaRPr>
          </a:p>
          <a:p>
            <a:endParaRPr lang="ru-RU" sz="1600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071546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Book Antiqua" pitchFamily="18" charset="0"/>
                <a:hlinkClick r:id="rId18"/>
              </a:rPr>
              <a:t> </a:t>
            </a:r>
            <a:r>
              <a:rPr lang="ru-RU" sz="1600" dirty="0" smtClean="0">
                <a:latin typeface="Book Antiqua" pitchFamily="18" charset="0"/>
                <a:hlinkClick r:id="rId19"/>
              </a:rPr>
              <a:t>ШАБЛОН ПРЕЗЕНТАЦИИ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Book Antiqua" pitchFamily="18" charset="0"/>
                <a:hlinkClick r:id="rId18"/>
              </a:rPr>
              <a:t>САЙТ </a:t>
            </a:r>
            <a:r>
              <a:rPr lang="en-US" sz="1600" dirty="0" smtClean="0">
                <a:latin typeface="Book Antiqua" pitchFamily="18" charset="0"/>
                <a:hlinkClick r:id="rId18"/>
              </a:rPr>
              <a:t> Igra.Za.ru</a:t>
            </a:r>
            <a:endParaRPr lang="en-US" sz="1600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Book Antiqua" pitchFamily="18" charset="0"/>
              </a:rPr>
              <a:t> </a:t>
            </a:r>
            <a:r>
              <a:rPr lang="ru-RU" sz="1600" dirty="0" smtClean="0">
                <a:latin typeface="Book Antiqua" pitchFamily="18" charset="0"/>
                <a:hlinkClick r:id="rId20"/>
              </a:rPr>
              <a:t>САЙТ </a:t>
            </a:r>
            <a:r>
              <a:rPr lang="en-US" sz="1600" dirty="0" smtClean="0">
                <a:latin typeface="Book Antiqua" pitchFamily="18" charset="0"/>
                <a:hlinkClick r:id="rId20"/>
              </a:rPr>
              <a:t>smekalka.pp.ru</a:t>
            </a:r>
            <a:endParaRPr lang="en-US" sz="16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r>
              <a:rPr lang="en-US" sz="1600" dirty="0" smtClean="0">
                <a:latin typeface="Book Antiqua" pitchFamily="18" charset="0"/>
              </a:rPr>
              <a:t> </a:t>
            </a:r>
            <a:r>
              <a:rPr lang="ru-RU" sz="1600" dirty="0" smtClean="0">
                <a:latin typeface="Book Antiqua" pitchFamily="18" charset="0"/>
              </a:rPr>
              <a:t>К тайнам слова: занимательная лексика. Кружковая работа по русскому языку, занятия в группе продлённого дня. 4 класс/авт.-сост. Е. М. Елизарова. – Волгоград: Учитель, 2008 г.</a:t>
            </a:r>
          </a:p>
          <a:p>
            <a:pPr algn="just"/>
            <a:r>
              <a:rPr lang="ru-RU" sz="1600" dirty="0" smtClean="0">
                <a:latin typeface="Book Antiqua" pitchFamily="18" charset="0"/>
              </a:rPr>
              <a:t> - </a:t>
            </a:r>
            <a:r>
              <a:rPr lang="ru-RU" sz="1600" dirty="0" err="1" smtClean="0">
                <a:latin typeface="Book Antiqua" pitchFamily="18" charset="0"/>
              </a:rPr>
              <a:t>Яворовская</a:t>
            </a:r>
            <a:r>
              <a:rPr lang="ru-RU" sz="1600" dirty="0" smtClean="0">
                <a:latin typeface="Book Antiqua" pitchFamily="18" charset="0"/>
              </a:rPr>
              <a:t> И. Парад шарад: анаграммы, шарады, викторины. Серия: Школа развития. – Изд-во: Феникс, 2011 г.</a:t>
            </a:r>
          </a:p>
          <a:p>
            <a:pPr algn="just">
              <a:buFontTx/>
              <a:buChar char="-"/>
            </a:pPr>
            <a:endParaRPr lang="ru-RU" sz="1600" dirty="0" smtClean="0">
              <a:latin typeface="Book Antiqua" pitchFamily="18" charset="0"/>
            </a:endParaRPr>
          </a:p>
          <a:p>
            <a:endParaRPr lang="ru-RU" sz="16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42860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Ресурсы</a:t>
            </a:r>
            <a:endParaRPr lang="ru-RU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500702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Благодарю учителя МОУ СОШ №1 г. Камешково</a:t>
            </a:r>
          </a:p>
          <a:p>
            <a:pPr algn="ctr"/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Шахторину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О. В. </a:t>
            </a:r>
          </a:p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идею замечательного шаблона для презентации</a:t>
            </a:r>
          </a:p>
        </p:txBody>
      </p:sp>
      <p:sp>
        <p:nvSpPr>
          <p:cNvPr id="6" name="Крест 5">
            <a:hlinkClick r:id="" action="ppaction://hlinkshowjump?jump=endshow"/>
          </p:cNvPr>
          <p:cNvSpPr/>
          <p:nvPr/>
        </p:nvSpPr>
        <p:spPr>
          <a:xfrm rot="2680715">
            <a:off x="8304105" y="5946658"/>
            <a:ext cx="428628" cy="428628"/>
          </a:xfrm>
          <a:prstGeom prst="plus">
            <a:avLst/>
          </a:prstGeom>
          <a:solidFill>
            <a:srgbClr val="99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1" action="ppaction://hlinksldjump" highlightClick="1"/>
          </p:cNvPr>
          <p:cNvSpPr/>
          <p:nvPr/>
        </p:nvSpPr>
        <p:spPr>
          <a:xfrm>
            <a:off x="8286776" y="5357826"/>
            <a:ext cx="428628" cy="428628"/>
          </a:xfrm>
          <a:prstGeom prst="actionButtonReturn">
            <a:avLst/>
          </a:prstGeom>
          <a:solidFill>
            <a:srgbClr val="99CCFF">
              <a:alpha val="86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30416" r="84783" b="44393"/>
          <a:stretch>
            <a:fillRect/>
          </a:stretch>
        </p:blipFill>
        <p:spPr bwMode="auto">
          <a:xfrm>
            <a:off x="6786578" y="5286388"/>
            <a:ext cx="428627" cy="551092"/>
          </a:xfrm>
          <a:prstGeom prst="rect">
            <a:avLst/>
          </a:prstGeom>
          <a:noFill/>
        </p:spPr>
      </p:pic>
      <p:pic>
        <p:nvPicPr>
          <p:cNvPr id="6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30416" r="84783" b="44393"/>
          <a:stretch>
            <a:fillRect/>
          </a:stretch>
        </p:blipFill>
        <p:spPr bwMode="auto">
          <a:xfrm>
            <a:off x="7929586" y="2643182"/>
            <a:ext cx="388940" cy="500066"/>
          </a:xfrm>
          <a:prstGeom prst="rect">
            <a:avLst/>
          </a:prstGeom>
          <a:noFill/>
        </p:spPr>
      </p:pic>
      <p:pic>
        <p:nvPicPr>
          <p:cNvPr id="8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30416" r="84783" b="44393"/>
          <a:stretch>
            <a:fillRect/>
          </a:stretch>
        </p:blipFill>
        <p:spPr bwMode="auto">
          <a:xfrm>
            <a:off x="7358082" y="2071678"/>
            <a:ext cx="388940" cy="500066"/>
          </a:xfrm>
          <a:prstGeom prst="rect">
            <a:avLst/>
          </a:prstGeom>
          <a:noFill/>
        </p:spPr>
      </p:pic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428596" y="6000768"/>
            <a:ext cx="428628" cy="428628"/>
          </a:xfrm>
          <a:prstGeom prst="actionButtonReturn">
            <a:avLst/>
          </a:prstGeom>
          <a:solidFill>
            <a:srgbClr val="FFCC00">
              <a:alpha val="86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30416" r="84783" b="44393"/>
          <a:stretch>
            <a:fillRect/>
          </a:stretch>
        </p:blipFill>
        <p:spPr bwMode="auto">
          <a:xfrm>
            <a:off x="2571736" y="4143380"/>
            <a:ext cx="428627" cy="5510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1071546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слово или фраза, получаемые из других осмысленных слов или фраз посредством перестановки букв, </a:t>
            </a:r>
          </a:p>
          <a:p>
            <a:pPr algn="ctr"/>
            <a:r>
              <a:rPr lang="ru-RU" sz="2800" b="1" dirty="0" smtClean="0">
                <a:latin typeface="Book Antiqua" pitchFamily="18" charset="0"/>
              </a:rPr>
              <a:t>либо просто слово, в котором </a:t>
            </a:r>
          </a:p>
          <a:p>
            <a:pPr algn="ctr"/>
            <a:r>
              <a:rPr lang="ru-RU" sz="2800" b="1" dirty="0" smtClean="0">
                <a:latin typeface="Book Antiqua" pitchFamily="18" charset="0"/>
              </a:rPr>
              <a:t>переставлены буквы. </a:t>
            </a:r>
          </a:p>
          <a:p>
            <a:pPr algn="ctr"/>
            <a:r>
              <a:rPr lang="ru-RU" sz="2800" b="1" dirty="0" smtClean="0">
                <a:latin typeface="Book Antiqua" pitchFamily="18" charset="0"/>
              </a:rPr>
              <a:t>Другое название анаграммы  (по-русски) - </a:t>
            </a:r>
            <a:r>
              <a:rPr lang="ru-RU" sz="2800" b="1" i="1" dirty="0" smtClean="0">
                <a:latin typeface="Book Antiqua" pitchFamily="18" charset="0"/>
              </a:rPr>
              <a:t>«</a:t>
            </a:r>
            <a:r>
              <a:rPr lang="ru-RU" sz="2800" b="1" i="1" dirty="0" err="1" smtClean="0">
                <a:latin typeface="Book Antiqua" pitchFamily="18" charset="0"/>
              </a:rPr>
              <a:t>перебуквица</a:t>
            </a:r>
            <a:r>
              <a:rPr lang="ru-RU" sz="2800" b="1" i="1" dirty="0" smtClean="0">
                <a:latin typeface="Book Antiqua" pitchFamily="18" charset="0"/>
              </a:rPr>
              <a:t>».</a:t>
            </a:r>
            <a:endParaRPr lang="ru-RU" sz="2800" b="1" i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428604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АНАГРАММА -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Picture 2" descr="http://www.pd4pic.com/images/baby-red-computer-black-green-icon-blue-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594345" cy="595275"/>
          </a:xfrm>
          <a:prstGeom prst="rect">
            <a:avLst/>
          </a:prstGeom>
          <a:noFill/>
        </p:spPr>
      </p:pic>
      <p:pic>
        <p:nvPicPr>
          <p:cNvPr id="7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30416" r="84783" b="44393"/>
          <a:stretch>
            <a:fillRect/>
          </a:stretch>
        </p:blipFill>
        <p:spPr bwMode="auto">
          <a:xfrm>
            <a:off x="642910" y="857232"/>
            <a:ext cx="357190" cy="459244"/>
          </a:xfrm>
          <a:prstGeom prst="rect">
            <a:avLst/>
          </a:prstGeom>
          <a:noFill/>
        </p:spPr>
      </p:pic>
      <p:pic>
        <p:nvPicPr>
          <p:cNvPr id="14" name="Picture 2" descr="http://www.pd4pic.com/images/baby-red-computer-black-green-icon-blue-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143116"/>
            <a:ext cx="380366" cy="3809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28596" y="428604"/>
            <a:ext cx="6286544" cy="2554545"/>
            <a:chOff x="642910" y="928670"/>
            <a:chExt cx="6175278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6175278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5917780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Я - время года тёплое,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Бежим мы в лес, на реку.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Но буквы только переставь –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Я корпус человека.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00496" y="2643182"/>
            <a:ext cx="459292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ЛЕТО - ТЕЛО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6" name="Picture 6" descr="http://img1.liveinternet.ru/images/foto/c/1/apps/4/842/4842439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3357586" cy="23694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6286544" cy="2554545"/>
            <a:chOff x="642910" y="928670"/>
            <a:chExt cx="6175278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6175278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4878523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Я - сирень, акация – 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Словом, вид растения.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А в другом я качестве –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Грохот через стену.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00496" y="2643182"/>
            <a:ext cx="437171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КУСТ - СТУК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482" name="Picture 2" descr="http://loveferrari.l.o.pic.centerblog.net/6b6ab1c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3285912" cy="3082186"/>
          </a:xfrm>
          <a:prstGeom prst="rect">
            <a:avLst/>
          </a:prstGeom>
          <a:solidFill>
            <a:srgbClr val="99CC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6345214" cy="2554545"/>
            <a:chOff x="642910" y="928670"/>
            <a:chExt cx="6232910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6175278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6092563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В поле зреет, колосится -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у ржи, и у пшеницы.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А потом взмывает в небо: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Любит дичь он больше хлеба.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28926" y="2643182"/>
            <a:ext cx="56989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КОЛОС - СОКОЛ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2530" name="Picture 2" descr="http://lukart.com.ua/assets/images/iga%20ta%20napoii/2/food%20and%20drink%20(261).jpg"/>
          <p:cNvPicPr>
            <a:picLocks noChangeAspect="1" noChangeArrowheads="1"/>
          </p:cNvPicPr>
          <p:nvPr/>
        </p:nvPicPr>
        <p:blipFill>
          <a:blip r:embed="rId2"/>
          <a:srcRect b="14165"/>
          <a:stretch>
            <a:fillRect/>
          </a:stretch>
        </p:blipFill>
        <p:spPr bwMode="auto">
          <a:xfrm>
            <a:off x="428596" y="3429000"/>
            <a:ext cx="4214842" cy="23695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7000924" cy="2554545"/>
            <a:chOff x="642910" y="928670"/>
            <a:chExt cx="6877015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6877015" cy="221457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6475200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Я прежде обувью служил,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Крестьянин мною дорожил.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Но если буквы переставишь,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Меня одеждой быть заставишь.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00232" y="2714620"/>
            <a:ext cx="66415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ЛАПОТЬ - ПАЛЬТО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4578" name="Picture 2" descr="http://img0.liveinternet.ru/images/attach/b/4/103/395/103395916_large_el__23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2143140" cy="234071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6429420" cy="2554545"/>
            <a:chOff x="642910" y="928670"/>
            <a:chExt cx="6315626" cy="25545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6315626" cy="221457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6164997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Меня найдёшь на корабле,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Я — слово, издавна знакомое.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Но буквы переставь во мне —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ты получишь насекомое.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00364" y="2643182"/>
            <a:ext cx="573105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КОРМА - КОМАР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5602" name="Picture 2" descr="http://s0.tchkcdn.com/g2-o403D_J6klKndt4VXAfrAQ/cards/640x480/f/0/1-6-5-4-654/0bcd0c8fe23af7137e03d8643097a6fc_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64688"/>
            <a:ext cx="3143272" cy="23574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5000660" cy="2143140"/>
            <a:chOff x="642910" y="928670"/>
            <a:chExt cx="4912153" cy="21431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2910" y="928670"/>
              <a:ext cx="4912153" cy="214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3257" y="928670"/>
              <a:ext cx="4717911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Это - карта мира,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Есть у вас в портфеле.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Это - угощенье,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В его составе зелень.</a:t>
              </a:r>
              <a:endParaRPr lang="ru-RU" sz="3200" b="1" dirty="0">
                <a:latin typeface="Book Antiqu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429388" y="5929330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30410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28926" y="2643182"/>
            <a:ext cx="55547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АТЛАС - САЛАТ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3554" name="Picture 2" descr="http://www.100book.ru/b3534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69969"/>
            <a:ext cx="2286016" cy="30513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645</Words>
  <Application>Microsoft Office PowerPoint</Application>
  <PresentationFormat>Экран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Татьяна</cp:lastModifiedBy>
  <cp:revision>51</cp:revision>
  <dcterms:created xsi:type="dcterms:W3CDTF">2015-06-19T16:19:35Z</dcterms:created>
  <dcterms:modified xsi:type="dcterms:W3CDTF">2017-03-29T13:36:03Z</dcterms:modified>
</cp:coreProperties>
</file>